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8"/>
  </p:notesMasterIdLst>
  <p:sldIdLst>
    <p:sldId id="256" r:id="rId4"/>
    <p:sldId id="257" r:id="rId5"/>
    <p:sldId id="258" r:id="rId6"/>
    <p:sldId id="259" r:id="rId7"/>
    <p:sldId id="260" r:id="rId8"/>
    <p:sldId id="261" r:id="rId9"/>
    <p:sldId id="299" r:id="rId10"/>
    <p:sldId id="262" r:id="rId11"/>
    <p:sldId id="300" r:id="rId12"/>
    <p:sldId id="301" r:id="rId13"/>
    <p:sldId id="302" r:id="rId14"/>
    <p:sldId id="310" r:id="rId15"/>
    <p:sldId id="303" r:id="rId16"/>
    <p:sldId id="304" r:id="rId17"/>
    <p:sldId id="305" r:id="rId18"/>
    <p:sldId id="309" r:id="rId19"/>
    <p:sldId id="306" r:id="rId20"/>
    <p:sldId id="307" r:id="rId21"/>
    <p:sldId id="308" r:id="rId22"/>
    <p:sldId id="263" r:id="rId23"/>
    <p:sldId id="311" r:id="rId24"/>
    <p:sldId id="264" r:id="rId25"/>
    <p:sldId id="265" r:id="rId26"/>
    <p:sldId id="266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71DE6C-821E-4CC7-88ED-66FFE3A65C92}">
  <a:tblStyle styleId="{0C71DE6C-821E-4CC7-88ED-66FFE3A65C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jpe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{0C71DE6C-821E-4CC7-88ED-66FFE3A65C92}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{0C71DE6C-821E-4CC7-88ED-66FFE3A65C92}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8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0" y="-3161557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332510" y="824504"/>
            <a:ext cx="8749146" cy="306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Проектирование </a:t>
            </a:r>
            <a:r>
              <a:rPr lang="en-US" sz="40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VxLAN</a:t>
            </a:r>
            <a:r>
              <a:rPr lang="en-US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\EVPN </a:t>
            </a: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сети для повышения отказоустойчивости программного беспроводного контроллера </a:t>
            </a:r>
            <a:r>
              <a:rPr lang="en-US" sz="4800" b="1" dirty="0">
                <a:solidFill>
                  <a:schemeClr val="bg1"/>
                </a:solidFill>
              </a:rPr>
              <a:t>Ubiquiti</a:t>
            </a:r>
            <a:r>
              <a:rPr lang="en-US" sz="4800" b="1" dirty="0"/>
              <a:t> </a:t>
            </a:r>
            <a:r>
              <a:rPr lang="en-US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UniFi</a:t>
            </a:r>
            <a:endParaRPr lang="ru-RU"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Дизайн сетей ЦОД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059954D-E5D0-EBC5-87DE-81E578369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422" y="3170881"/>
            <a:ext cx="1609485" cy="19129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1;p55">
            <a:extLst>
              <a:ext uri="{FF2B5EF4-FFF2-40B4-BE49-F238E27FC236}">
                <a16:creationId xmlns:a16="http://schemas.microsoft.com/office/drawing/2014/main" id="{EDD7953C-98DB-2D71-19D9-950CC1554A90}"/>
              </a:ext>
            </a:extLst>
          </p:cNvPr>
          <p:cNvSpPr/>
          <p:nvPr/>
        </p:nvSpPr>
        <p:spPr>
          <a:xfrm>
            <a:off x="311700" y="278716"/>
            <a:ext cx="6193009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Google Shape;204;p41">
            <a:extLst>
              <a:ext uri="{FF2B5EF4-FFF2-40B4-BE49-F238E27FC236}">
                <a16:creationId xmlns:a16="http://schemas.microsoft.com/office/drawing/2014/main" id="{8ED2B89C-365B-CD65-FB4C-1DEA75392D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u="sng" dirty="0">
                <a:solidFill>
                  <a:schemeClr val="bg1"/>
                </a:solidFill>
              </a:rPr>
              <a:t>Какие преимущества получим</a:t>
            </a:r>
            <a:r>
              <a:rPr lang="en-US" sz="3000" u="sng" dirty="0">
                <a:solidFill>
                  <a:schemeClr val="bg1"/>
                </a:solidFill>
              </a:rPr>
              <a:t>?</a:t>
            </a:r>
            <a:endParaRPr sz="3000" u="sng" dirty="0">
              <a:solidFill>
                <a:schemeClr val="bg1"/>
              </a:solidFill>
            </a:endParaRPr>
          </a:p>
        </p:txBody>
      </p:sp>
      <p:pic>
        <p:nvPicPr>
          <p:cNvPr id="5" name="Google Shape;403;p58">
            <a:extLst>
              <a:ext uri="{FF2B5EF4-FFF2-40B4-BE49-F238E27FC236}">
                <a16:creationId xmlns:a16="http://schemas.microsoft.com/office/drawing/2014/main" id="{83550A0D-2D3D-08FE-2836-03A17FE496C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550" y="1184106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68;p53">
            <a:extLst>
              <a:ext uri="{FF2B5EF4-FFF2-40B4-BE49-F238E27FC236}">
                <a16:creationId xmlns:a16="http://schemas.microsoft.com/office/drawing/2014/main" id="{CFA3A982-813C-17A1-65EF-CA764837A6E9}"/>
              </a:ext>
            </a:extLst>
          </p:cNvPr>
          <p:cNvSpPr txBox="1"/>
          <p:nvPr/>
        </p:nvSpPr>
        <p:spPr>
          <a:xfrm>
            <a:off x="899201" y="1080260"/>
            <a:ext cx="6672308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Использование </a:t>
            </a:r>
            <a:r>
              <a:rPr lang="en-US" dirty="0"/>
              <a:t>Host Mobility</a:t>
            </a:r>
            <a:r>
              <a:rPr lang="ru-RU" dirty="0"/>
              <a:t> при миграции виртуальной машины беспроводного контроллера позволит сохранять IP-адрес и </a:t>
            </a:r>
            <a:r>
              <a:rPr lang="en-US" dirty="0"/>
              <a:t>MAC </a:t>
            </a:r>
            <a:r>
              <a:rPr lang="ru-RU" dirty="0"/>
              <a:t>адрес при перемещении между гипервизорами при этом обеспечивая беспрерывную связность</a:t>
            </a:r>
            <a:r>
              <a:rPr lang="en-US" dirty="0"/>
              <a:t> </a:t>
            </a:r>
            <a:r>
              <a:rPr lang="ru-RU" dirty="0"/>
              <a:t>с точками доступа и абонентами;</a:t>
            </a:r>
            <a:endParaRPr dirty="0"/>
          </a:p>
        </p:txBody>
      </p:sp>
      <p:pic>
        <p:nvPicPr>
          <p:cNvPr id="7" name="Google Shape;403;p58">
            <a:extLst>
              <a:ext uri="{FF2B5EF4-FFF2-40B4-BE49-F238E27FC236}">
                <a16:creationId xmlns:a16="http://schemas.microsoft.com/office/drawing/2014/main" id="{916938E3-AB40-7457-FB04-BBD68FC3DFE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549" y="2280006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68;p53">
            <a:extLst>
              <a:ext uri="{FF2B5EF4-FFF2-40B4-BE49-F238E27FC236}">
                <a16:creationId xmlns:a16="http://schemas.microsoft.com/office/drawing/2014/main" id="{FA1650C7-0613-A078-AE5B-81B432E58CDD}"/>
              </a:ext>
            </a:extLst>
          </p:cNvPr>
          <p:cNvSpPr txBox="1"/>
          <p:nvPr/>
        </p:nvSpPr>
        <p:spPr>
          <a:xfrm>
            <a:off x="899201" y="2867346"/>
            <a:ext cx="667230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Быстрое обновление маршрутов;</a:t>
            </a:r>
            <a:endParaRPr dirty="0"/>
          </a:p>
        </p:txBody>
      </p:sp>
      <p:pic>
        <p:nvPicPr>
          <p:cNvPr id="9" name="Google Shape;403;p58">
            <a:extLst>
              <a:ext uri="{FF2B5EF4-FFF2-40B4-BE49-F238E27FC236}">
                <a16:creationId xmlns:a16="http://schemas.microsoft.com/office/drawing/2014/main" id="{7EB1E571-0C35-AF5F-FEBE-2E619A9C834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549" y="2927223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403;p58">
            <a:extLst>
              <a:ext uri="{FF2B5EF4-FFF2-40B4-BE49-F238E27FC236}">
                <a16:creationId xmlns:a16="http://schemas.microsoft.com/office/drawing/2014/main" id="{6D4F8800-2803-0385-AADC-7052F641037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549" y="3597797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368;p53">
            <a:extLst>
              <a:ext uri="{FF2B5EF4-FFF2-40B4-BE49-F238E27FC236}">
                <a16:creationId xmlns:a16="http://schemas.microsoft.com/office/drawing/2014/main" id="{78543B6A-E7DA-8CB9-3588-4DDFB33F0850}"/>
              </a:ext>
            </a:extLst>
          </p:cNvPr>
          <p:cNvSpPr txBox="1"/>
          <p:nvPr/>
        </p:nvSpPr>
        <p:spPr>
          <a:xfrm>
            <a:off x="836392" y="4225986"/>
            <a:ext cx="667230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Нет необходимости в переконфигурации IP-адресов;</a:t>
            </a:r>
            <a:endParaRPr dirty="0"/>
          </a:p>
        </p:txBody>
      </p:sp>
      <p:sp>
        <p:nvSpPr>
          <p:cNvPr id="12" name="Google Shape;368;p53">
            <a:extLst>
              <a:ext uri="{FF2B5EF4-FFF2-40B4-BE49-F238E27FC236}">
                <a16:creationId xmlns:a16="http://schemas.microsoft.com/office/drawing/2014/main" id="{511B788C-22C6-CB8B-59FC-BF8BF019EBD9}"/>
              </a:ext>
            </a:extLst>
          </p:cNvPr>
          <p:cNvSpPr txBox="1"/>
          <p:nvPr/>
        </p:nvSpPr>
        <p:spPr>
          <a:xfrm>
            <a:off x="899201" y="3530554"/>
            <a:ext cx="733732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Лучшее решение при использовании технологий </a:t>
            </a:r>
            <a:r>
              <a:rPr lang="en-US" dirty="0"/>
              <a:t>VMware </a:t>
            </a:r>
            <a:r>
              <a:rPr lang="en-US" dirty="0" err="1"/>
              <a:t>vMoton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Storage </a:t>
            </a:r>
            <a:r>
              <a:rPr lang="en-US" dirty="0" err="1"/>
              <a:t>vMotion</a:t>
            </a:r>
            <a:endParaRPr dirty="0"/>
          </a:p>
        </p:txBody>
      </p:sp>
      <p:pic>
        <p:nvPicPr>
          <p:cNvPr id="3" name="Google Shape;403;p58">
            <a:extLst>
              <a:ext uri="{FF2B5EF4-FFF2-40B4-BE49-F238E27FC236}">
                <a16:creationId xmlns:a16="http://schemas.microsoft.com/office/drawing/2014/main" id="{082A57EA-E061-E290-D2CD-9205F5CAB2A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549" y="4281185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F3A71AA-0F20-5A10-FD28-C6B1D89459F0}"/>
              </a:ext>
            </a:extLst>
          </p:cNvPr>
          <p:cNvSpPr txBox="1"/>
          <p:nvPr/>
        </p:nvSpPr>
        <p:spPr>
          <a:xfrm>
            <a:off x="915429" y="2262918"/>
            <a:ext cx="6630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Балансировку нагрузки по ECMP для эффективного использования всех доступных путей в сети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E706606-9432-AE53-6739-80CB927DE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509" y="2482070"/>
            <a:ext cx="1449641" cy="119368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5228B9C-1911-85F8-338E-20EA3B084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6843" y="844866"/>
            <a:ext cx="1355912" cy="164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7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81;p55">
            <a:extLst>
              <a:ext uri="{FF2B5EF4-FFF2-40B4-BE49-F238E27FC236}">
                <a16:creationId xmlns:a16="http://schemas.microsoft.com/office/drawing/2014/main" id="{E54AF19B-E161-3947-AABB-D60336BB8C41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635681-C3AC-8B3A-2A50-7C371140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</a:rPr>
              <a:t>Network Based vs Host Based?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030DC3-BDDD-0D24-5F38-1867A1CBA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0550" y="3217787"/>
            <a:ext cx="8520600" cy="574964"/>
          </a:xfrm>
        </p:spPr>
        <p:txBody>
          <a:bodyPr>
            <a:normAutofit/>
          </a:bodyPr>
          <a:lstStyle/>
          <a:p>
            <a:pPr marL="133350" indent="0">
              <a:buNone/>
            </a:pPr>
            <a:r>
              <a:rPr lang="ru-RU" dirty="0"/>
              <a:t>Выбор сделан в пользу </a:t>
            </a:r>
            <a:r>
              <a:rPr lang="en-US" dirty="0"/>
              <a:t>Network-Based VXLAN</a:t>
            </a:r>
            <a:r>
              <a:rPr lang="ru-RU" dirty="0"/>
              <a:t> потому что:</a:t>
            </a:r>
          </a:p>
        </p:txBody>
      </p:sp>
      <p:pic>
        <p:nvPicPr>
          <p:cNvPr id="4" name="Google Shape;314;p49">
            <a:extLst>
              <a:ext uri="{FF2B5EF4-FFF2-40B4-BE49-F238E27FC236}">
                <a16:creationId xmlns:a16="http://schemas.microsoft.com/office/drawing/2014/main" id="{FCC291BD-1CCC-B5E1-ED8C-AC3D0EF45B8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3525" y="370209"/>
            <a:ext cx="508464" cy="50846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507925-35FF-CA98-1486-998D5A64B13E}"/>
              </a:ext>
            </a:extLst>
          </p:cNvPr>
          <p:cNvSpPr txBox="1"/>
          <p:nvPr/>
        </p:nvSpPr>
        <p:spPr>
          <a:xfrm>
            <a:off x="500549" y="3680050"/>
            <a:ext cx="76892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VxLAN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инкапсуляция выполняется </a:t>
            </a: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ToR</a:t>
            </a: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-коммутаторе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(VTEP встроен в физическое сетевое устройство)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Более простой, централизованный контроль на уровне сети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Независим от гипервизора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Аппаратная инкапсуляция, высокая производительность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F3725EB-1499-B854-00F8-EB7B43104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168" y="1051834"/>
            <a:ext cx="4092033" cy="221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463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A3F4412-3435-F2F8-033A-775C728D9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65" y="2171147"/>
            <a:ext cx="6172200" cy="8382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E694DE5-FFBB-6EE7-281A-A9013781E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956" y="1334523"/>
            <a:ext cx="6172200" cy="838200"/>
          </a:xfrm>
          <a:prstGeom prst="rect">
            <a:avLst/>
          </a:prstGeom>
        </p:spPr>
      </p:pic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7ADCFF02-5C4E-FCF7-335A-D4ED67E2D8E0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820EBD0A-BEA5-6507-95BD-71B3227C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b="1" u="sng" dirty="0">
                <a:solidFill>
                  <a:schemeClr val="bg1"/>
                </a:solidFill>
              </a:rPr>
              <a:t>Какой </a:t>
            </a:r>
            <a:r>
              <a:rPr lang="en-US" b="1" u="sng" dirty="0">
                <a:solidFill>
                  <a:schemeClr val="bg1"/>
                </a:solidFill>
              </a:rPr>
              <a:t>Service Interfaces</a:t>
            </a:r>
            <a:r>
              <a:rPr lang="en-US" u="sng" dirty="0">
                <a:solidFill>
                  <a:schemeClr val="bg1"/>
                </a:solidFill>
              </a:rPr>
              <a:t>?</a:t>
            </a:r>
            <a:endParaRPr lang="ru-RU" u="sng" dirty="0">
              <a:solidFill>
                <a:schemeClr val="bg1"/>
              </a:solidFill>
            </a:endParaRPr>
          </a:p>
        </p:txBody>
      </p:sp>
      <p:pic>
        <p:nvPicPr>
          <p:cNvPr id="6" name="Google Shape;314;p49">
            <a:extLst>
              <a:ext uri="{FF2B5EF4-FFF2-40B4-BE49-F238E27FC236}">
                <a16:creationId xmlns:a16="http://schemas.microsoft.com/office/drawing/2014/main" id="{F0B58DD0-0393-B67D-51ED-124D0E41DED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804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Текст 2">
            <a:extLst>
              <a:ext uri="{FF2B5EF4-FFF2-40B4-BE49-F238E27FC236}">
                <a16:creationId xmlns:a16="http://schemas.microsoft.com/office/drawing/2014/main" id="{D37EEC4A-F5F8-4616-9EFE-EA9023C0A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486" y="3071508"/>
            <a:ext cx="8520600" cy="574964"/>
          </a:xfrm>
        </p:spPr>
        <p:txBody>
          <a:bodyPr>
            <a:noAutofit/>
          </a:bodyPr>
          <a:lstStyle/>
          <a:p>
            <a:pPr marL="133350" indent="0">
              <a:buNone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Выбор сделан в пользу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VLAN-based Service Interface 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потому что:</a:t>
            </a:r>
          </a:p>
          <a:p>
            <a:pPr marL="476250" indent="-342900">
              <a:buFont typeface="+mj-lt"/>
              <a:buAutoNum type="arabicPeriod"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Легче применять ACL/политику на основе VLAN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;</a:t>
            </a:r>
          </a:p>
          <a:p>
            <a:pPr marL="476250" indent="-342900">
              <a:buFont typeface="+mj-lt"/>
              <a:buAutoNum type="arabicPeriod"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Простая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конфигурационная гибкость;</a:t>
            </a:r>
          </a:p>
          <a:p>
            <a:pPr marL="476250" indent="-342900">
              <a:buFont typeface="+mj-lt"/>
              <a:buAutoNum type="arabicPeriod"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Каждый VLAN ассоциируется с отдельным EVPN </a:t>
            </a:r>
            <a:r>
              <a:rPr lang="ru-RU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 </a:t>
            </a:r>
            <a:r>
              <a:rPr lang="ru-RU" sz="1600" dirty="0"/>
              <a:t>полностью изолированы друг от друга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76250" indent="-342900">
              <a:buFont typeface="+mj-lt"/>
              <a:buAutoNum type="arabicPeriod"/>
            </a:pP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76250" indent="-342900">
              <a:buFont typeface="+mj-lt"/>
              <a:buAutoNum type="arabicPeriod"/>
            </a:pPr>
            <a:endParaRPr lang="ru-RU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42ADB2-FE9D-DF22-32BC-284B0A2B3301}"/>
              </a:ext>
            </a:extLst>
          </p:cNvPr>
          <p:cNvSpPr txBox="1"/>
          <p:nvPr/>
        </p:nvSpPr>
        <p:spPr>
          <a:xfrm>
            <a:off x="368602" y="1612833"/>
            <a:ext cx="846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Vid=998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513B0-EA04-4170-B17C-0AA52BCEFA4F}"/>
              </a:ext>
            </a:extLst>
          </p:cNvPr>
          <p:cNvSpPr txBox="1"/>
          <p:nvPr/>
        </p:nvSpPr>
        <p:spPr>
          <a:xfrm>
            <a:off x="6510846" y="1623900"/>
            <a:ext cx="846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Vid=998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2CD2C7-B5E3-D354-F092-CD32BECFC0CA}"/>
              </a:ext>
            </a:extLst>
          </p:cNvPr>
          <p:cNvSpPr txBox="1"/>
          <p:nvPr/>
        </p:nvSpPr>
        <p:spPr>
          <a:xfrm>
            <a:off x="418296" y="2417509"/>
            <a:ext cx="747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Vid=10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BABCAB-9ADF-01B0-B6F6-4F5AD8F93382}"/>
              </a:ext>
            </a:extLst>
          </p:cNvPr>
          <p:cNvSpPr txBox="1"/>
          <p:nvPr/>
        </p:nvSpPr>
        <p:spPr>
          <a:xfrm>
            <a:off x="6590496" y="2436732"/>
            <a:ext cx="747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Vid=10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106E9B-5782-572C-570C-C463C8023D8A}"/>
              </a:ext>
            </a:extLst>
          </p:cNvPr>
          <p:cNvSpPr txBox="1"/>
          <p:nvPr/>
        </p:nvSpPr>
        <p:spPr>
          <a:xfrm>
            <a:off x="1919150" y="1538063"/>
            <a:ext cx="505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BD 998</a:t>
            </a:r>
            <a:endParaRPr lang="ru-RU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FCDE2B-D644-81C2-37C3-36D3FA159815}"/>
              </a:ext>
            </a:extLst>
          </p:cNvPr>
          <p:cNvSpPr txBox="1"/>
          <p:nvPr/>
        </p:nvSpPr>
        <p:spPr>
          <a:xfrm>
            <a:off x="5301610" y="1522790"/>
            <a:ext cx="505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BD 998</a:t>
            </a:r>
            <a:endParaRPr lang="ru-RU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505FD0-772D-3147-46FF-A065EEF5C2AD}"/>
              </a:ext>
            </a:extLst>
          </p:cNvPr>
          <p:cNvSpPr txBox="1"/>
          <p:nvPr/>
        </p:nvSpPr>
        <p:spPr>
          <a:xfrm>
            <a:off x="2541388" y="1638684"/>
            <a:ext cx="505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EVI=1</a:t>
            </a:r>
            <a:endParaRPr lang="ru-RU" sz="9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3D73D7-3955-0F85-9124-0ECAB058B2B1}"/>
              </a:ext>
            </a:extLst>
          </p:cNvPr>
          <p:cNvSpPr txBox="1"/>
          <p:nvPr/>
        </p:nvSpPr>
        <p:spPr>
          <a:xfrm>
            <a:off x="4679372" y="1662372"/>
            <a:ext cx="505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EVI=1</a:t>
            </a:r>
            <a:endParaRPr lang="ru-RU" sz="9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037654-254D-AB73-66B3-87CECF9DB2E7}"/>
              </a:ext>
            </a:extLst>
          </p:cNvPr>
          <p:cNvSpPr txBox="1"/>
          <p:nvPr/>
        </p:nvSpPr>
        <p:spPr>
          <a:xfrm>
            <a:off x="1967641" y="2355398"/>
            <a:ext cx="505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BD 10</a:t>
            </a:r>
            <a:endParaRPr lang="ru-RU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254C0F-5983-4185-15BF-15E0444EE73D}"/>
              </a:ext>
            </a:extLst>
          </p:cNvPr>
          <p:cNvSpPr txBox="1"/>
          <p:nvPr/>
        </p:nvSpPr>
        <p:spPr>
          <a:xfrm>
            <a:off x="5319355" y="2389074"/>
            <a:ext cx="505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BD 10</a:t>
            </a:r>
            <a:endParaRPr lang="ru-RU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8705FA-BA88-7D78-C4F2-0F0A433A227E}"/>
              </a:ext>
            </a:extLst>
          </p:cNvPr>
          <p:cNvSpPr txBox="1"/>
          <p:nvPr/>
        </p:nvSpPr>
        <p:spPr>
          <a:xfrm>
            <a:off x="4720706" y="2474354"/>
            <a:ext cx="505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EVI=1</a:t>
            </a:r>
            <a:endParaRPr lang="ru-RU" sz="9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F1B684-EDD7-B5EF-0F70-1162157240BB}"/>
              </a:ext>
            </a:extLst>
          </p:cNvPr>
          <p:cNvSpPr txBox="1"/>
          <p:nvPr/>
        </p:nvSpPr>
        <p:spPr>
          <a:xfrm>
            <a:off x="2566290" y="2474354"/>
            <a:ext cx="505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EVI=1</a:t>
            </a:r>
            <a:endParaRPr lang="ru-RU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627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35F370CB-6C64-18A6-3840-F7E14278D8A1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F525042-8E9F-F951-FCD9-DC8FC4B1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58B108-8F25-71C5-F09E-EEE658D1B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130984"/>
            <a:ext cx="8257336" cy="3733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oogle Shape;324;p49">
            <a:extLst>
              <a:ext uri="{FF2B5EF4-FFF2-40B4-BE49-F238E27FC236}">
                <a16:creationId xmlns:a16="http://schemas.microsoft.com/office/drawing/2014/main" id="{9C103C9C-70E6-0D75-5AC1-940B999F21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6982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6ABE9-85FE-655D-0609-9986AE8E0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3AAB45B8-5528-6CD6-D772-9C65BADEC83D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6A4B109-DA12-9F4B-A0C0-79582EBAC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914C7A-1BB8-8139-5081-C077D297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50" y="1209675"/>
            <a:ext cx="7458075" cy="1362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893B682-EA23-DA5E-09E7-5588555A0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887" y="2913784"/>
            <a:ext cx="7424738" cy="1352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Google Shape;324;p49">
            <a:extLst>
              <a:ext uri="{FF2B5EF4-FFF2-40B4-BE49-F238E27FC236}">
                <a16:creationId xmlns:a16="http://schemas.microsoft.com/office/drawing/2014/main" id="{10328190-3307-9EA9-CE42-BC83DF85B3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597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8F54C-B27D-A252-B6E2-03F5A2393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56A36B8D-B131-ACB3-B8E8-AB61F3BB6C76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1BA0674-64C6-99B6-7868-B6DFED0C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F1A64D9-9CAE-8B32-BCD6-C13323C2D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35" y="3075368"/>
            <a:ext cx="5719330" cy="1981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3BAE5A4-7277-8B34-6C85-783F9233A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335" y="1165266"/>
            <a:ext cx="5719330" cy="1805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Google Shape;324;p49">
            <a:extLst>
              <a:ext uri="{FF2B5EF4-FFF2-40B4-BE49-F238E27FC236}">
                <a16:creationId xmlns:a16="http://schemas.microsoft.com/office/drawing/2014/main" id="{7284E931-1BDD-A584-0A4C-DCA3BA3EB0F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1130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B34B2-8343-6F35-0544-955F7DEAE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795A1B06-AD43-44FA-A3EC-BEC4349287E4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459305C-834C-CFEB-2854-894E3797D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16" name="Google Shape;324;p49">
            <a:extLst>
              <a:ext uri="{FF2B5EF4-FFF2-40B4-BE49-F238E27FC236}">
                <a16:creationId xmlns:a16="http://schemas.microsoft.com/office/drawing/2014/main" id="{D8594D1D-CB2C-A735-C97B-D71C53A86AA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C94ADE-9722-331F-DA3A-E74F762617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8752" b="5769"/>
          <a:stretch/>
        </p:blipFill>
        <p:spPr>
          <a:xfrm>
            <a:off x="4197928" y="2286571"/>
            <a:ext cx="3094597" cy="933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30A5E15-81E0-2806-FEA7-22E385C79C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8233"/>
          <a:stretch/>
        </p:blipFill>
        <p:spPr>
          <a:xfrm>
            <a:off x="614239" y="2286571"/>
            <a:ext cx="3094597" cy="933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097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D0915-0E43-7C9A-425A-0D1244507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1AACE577-7546-5C84-6717-4B592A9C458D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6C43506-B57B-C4B2-F43B-E1C84793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850550F-CC1B-FD6C-C461-CE249D1CA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1116590"/>
            <a:ext cx="7448550" cy="1857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0CEA374-6FF9-5CF5-6989-736B89D35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25" y="3079172"/>
            <a:ext cx="7448550" cy="1895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324;p49">
            <a:extLst>
              <a:ext uri="{FF2B5EF4-FFF2-40B4-BE49-F238E27FC236}">
                <a16:creationId xmlns:a16="http://schemas.microsoft.com/office/drawing/2014/main" id="{3703E3BE-25A7-CC82-CCCC-392219CB075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431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46874-691B-8DDF-D2A7-7AF5D6164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44B38D50-80C2-8FD7-CA89-84AA274C9A2C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A6C0ABF-1BF6-E91A-9FD6-FA2D35F8B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0DD700E-6EE1-BC54-F1E6-B1C6F7ECA6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583"/>
          <a:stretch/>
        </p:blipFill>
        <p:spPr>
          <a:xfrm>
            <a:off x="244241" y="1046433"/>
            <a:ext cx="5387632" cy="24479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AB18004-8CBF-7C8B-DFF4-0D425446B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200" y="2473864"/>
            <a:ext cx="5314950" cy="2486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324;p49">
            <a:extLst>
              <a:ext uri="{FF2B5EF4-FFF2-40B4-BE49-F238E27FC236}">
                <a16:creationId xmlns:a16="http://schemas.microsoft.com/office/drawing/2014/main" id="{E47B04C9-AC3C-90FF-9673-760871D6318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3376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71D8C-6066-3784-A08C-81DE86E9F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68CA99BF-F8F0-117D-0F4A-3613EF9E3B98}"/>
              </a:ext>
            </a:extLst>
          </p:cNvPr>
          <p:cNvSpPr/>
          <p:nvPr/>
        </p:nvSpPr>
        <p:spPr>
          <a:xfrm>
            <a:off x="311700" y="278716"/>
            <a:ext cx="66225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978E29C-CE08-7ABC-35B5-AC29FE886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</p:spPr>
        <p:txBody>
          <a:bodyPr/>
          <a:lstStyle/>
          <a:p>
            <a:r>
              <a:rPr lang="ru-RU" u="sng" dirty="0">
                <a:solidFill>
                  <a:schemeClr val="bg1"/>
                </a:solidFill>
              </a:rPr>
              <a:t>Что получилось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2FBD45-F155-C9CB-445E-FA7A128604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535" b="19923"/>
          <a:stretch/>
        </p:blipFill>
        <p:spPr>
          <a:xfrm>
            <a:off x="2108490" y="1207943"/>
            <a:ext cx="5082020" cy="14186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72A1A2B-20FF-7F2F-2621-2538A3F9A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490" y="2923270"/>
            <a:ext cx="5082020" cy="1476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324;p49">
            <a:extLst>
              <a:ext uri="{FF2B5EF4-FFF2-40B4-BE49-F238E27FC236}">
                <a16:creationId xmlns:a16="http://schemas.microsoft.com/office/drawing/2014/main" id="{061B7B7F-9652-859F-CDC9-96DFE989ED4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950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4B509A-1298-6660-6603-696C37118D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09" y="2128038"/>
            <a:ext cx="1849581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80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81;p55">
            <a:extLst>
              <a:ext uri="{FF2B5EF4-FFF2-40B4-BE49-F238E27FC236}">
                <a16:creationId xmlns:a16="http://schemas.microsoft.com/office/drawing/2014/main" id="{E2472E77-6BDB-AB64-6AD3-02DD9153D611}"/>
              </a:ext>
            </a:extLst>
          </p:cNvPr>
          <p:cNvSpPr/>
          <p:nvPr/>
        </p:nvSpPr>
        <p:spPr>
          <a:xfrm>
            <a:off x="311700" y="278716"/>
            <a:ext cx="2770936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u="sng" dirty="0">
                <a:solidFill>
                  <a:schemeClr val="bg1"/>
                </a:solidFill>
              </a:rPr>
              <a:t>Выводы</a:t>
            </a:r>
            <a:endParaRPr sz="3000" u="sng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97A3F1-855B-D1E1-B0E9-7DFC6C5889F0}"/>
              </a:ext>
            </a:extLst>
          </p:cNvPr>
          <p:cNvSpPr txBox="1"/>
          <p:nvPr/>
        </p:nvSpPr>
        <p:spPr>
          <a:xfrm>
            <a:off x="223459" y="1608859"/>
            <a:ext cx="81880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 Развертывание </a:t>
            </a:r>
            <a:r>
              <a:rPr lang="en-US" dirty="0" err="1"/>
              <a:t>VxLAN</a:t>
            </a:r>
            <a:r>
              <a:rPr lang="en-US" dirty="0"/>
              <a:t>\EVPN </a:t>
            </a:r>
            <a:r>
              <a:rPr lang="ru-RU" dirty="0"/>
              <a:t>позволит нашей компании  отказаться от использования </a:t>
            </a:r>
            <a:r>
              <a:rPr lang="en-US" dirty="0"/>
              <a:t>STP\RSTP </a:t>
            </a:r>
            <a:r>
              <a:rPr lang="ru-RU" dirty="0"/>
              <a:t>протоколов и снизит количество </a:t>
            </a:r>
            <a:r>
              <a:rPr lang="en-US" dirty="0"/>
              <a:t>BUM</a:t>
            </a:r>
            <a:r>
              <a:rPr lang="ru-RU" dirty="0"/>
              <a:t>-трафика;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 С внедрением технологий </a:t>
            </a:r>
            <a:r>
              <a:rPr lang="en-US" dirty="0" err="1"/>
              <a:t>VxLAN</a:t>
            </a:r>
            <a:r>
              <a:rPr lang="en-US" dirty="0"/>
              <a:t> </a:t>
            </a:r>
            <a:r>
              <a:rPr lang="ru-RU" dirty="0"/>
              <a:t>повысится доступность сервиса при аварийных ситуациях и сократится время простоя сервиса;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 </a:t>
            </a:r>
            <a:r>
              <a:rPr lang="en-US" dirty="0"/>
              <a:t>VXLAN/EVPN </a:t>
            </a:r>
            <a:r>
              <a:rPr lang="ru-RU" dirty="0"/>
              <a:t>использует </a:t>
            </a:r>
            <a:r>
              <a:rPr lang="en-US" dirty="0"/>
              <a:t>BGP EVPN </a:t>
            </a:r>
            <a:r>
              <a:rPr lang="ru-RU" dirty="0"/>
              <a:t>как </a:t>
            </a:r>
            <a:r>
              <a:rPr lang="en-US" dirty="0"/>
              <a:t>Control Plane, </a:t>
            </a:r>
            <a:r>
              <a:rPr lang="ru-RU" dirty="0"/>
              <a:t>что позволяет легче масштабироваться</a:t>
            </a:r>
            <a:r>
              <a:rPr lang="en-US" dirty="0"/>
              <a:t>;</a:t>
            </a:r>
            <a:r>
              <a:rPr lang="ru-RU" dirty="0"/>
              <a:t> 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 VXLAN использует механизмы ECMP для эффективного использования всех доступных путей в сети, в отличие от VLAN, где используется STP\</a:t>
            </a:r>
            <a:r>
              <a:rPr lang="en-US" dirty="0"/>
              <a:t>RSTP </a:t>
            </a:r>
            <a:r>
              <a:rPr lang="ru-RU" dirty="0"/>
              <a:t>протоколы</a:t>
            </a:r>
            <a:r>
              <a:rPr lang="en-US" dirty="0"/>
              <a:t> </a:t>
            </a:r>
            <a:r>
              <a:rPr lang="ru-RU" dirty="0"/>
              <a:t>блокирующие некоторые пути.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E816757-7DFB-CE50-FAA5-171F9D826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194" y="372662"/>
            <a:ext cx="506012" cy="5060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7298E0D-54F9-2DBF-EE21-B87D39343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50" y="1691967"/>
            <a:ext cx="166275" cy="1662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2734D2F-8560-FE40-512B-D07D8981F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9" y="2322349"/>
            <a:ext cx="166275" cy="1662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995AC0B-6891-C387-F91C-21F7D6F36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80" y="2947687"/>
            <a:ext cx="166275" cy="1662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B8C4B0E-D43C-9945-32BE-0853FDF2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9" y="3617101"/>
            <a:ext cx="166275" cy="16627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49B3BE-2FA6-D761-929E-7B523C222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860" y="4398284"/>
            <a:ext cx="688794" cy="69458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50;p63">
            <a:extLst>
              <a:ext uri="{FF2B5EF4-FFF2-40B4-BE49-F238E27FC236}">
                <a16:creationId xmlns:a16="http://schemas.microsoft.com/office/drawing/2014/main" id="{FC733883-EEDB-32C5-37DB-D95223A33289}"/>
              </a:ext>
            </a:extLst>
          </p:cNvPr>
          <p:cNvSpPr/>
          <p:nvPr/>
        </p:nvSpPr>
        <p:spPr>
          <a:xfrm>
            <a:off x="581892" y="2156925"/>
            <a:ext cx="7980218" cy="584776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381;p55">
            <a:extLst>
              <a:ext uri="{FF2B5EF4-FFF2-40B4-BE49-F238E27FC236}">
                <a16:creationId xmlns:a16="http://schemas.microsoft.com/office/drawing/2014/main" id="{9F3C334E-B226-2087-B74B-EA3AE03CDD24}"/>
              </a:ext>
            </a:extLst>
          </p:cNvPr>
          <p:cNvSpPr/>
          <p:nvPr/>
        </p:nvSpPr>
        <p:spPr>
          <a:xfrm>
            <a:off x="311700" y="278716"/>
            <a:ext cx="2770936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Google Shape;212;p42">
            <a:extLst>
              <a:ext uri="{FF2B5EF4-FFF2-40B4-BE49-F238E27FC236}">
                <a16:creationId xmlns:a16="http://schemas.microsoft.com/office/drawing/2014/main" id="{230F9E88-198F-9BB0-2CDD-937AAA18F3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u="sng" dirty="0">
                <a:solidFill>
                  <a:schemeClr val="bg1"/>
                </a:solidFill>
              </a:rPr>
              <a:t>Ссылки</a:t>
            </a:r>
            <a:endParaRPr lang="ru-RU" sz="3000" u="sng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B975ED-67B5-65DE-B66E-999E8C97B546}"/>
              </a:ext>
            </a:extLst>
          </p:cNvPr>
          <p:cNvSpPr txBox="1"/>
          <p:nvPr/>
        </p:nvSpPr>
        <p:spPr>
          <a:xfrm>
            <a:off x="1046019" y="2327636"/>
            <a:ext cx="75160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https://github.com/DeLFI901/OTUS_NETWORK_DATACENTER/tree/main/LABS/PROJECT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11472F5-950B-E05A-63DD-556B9DB8EE7C}"/>
              </a:ext>
            </a:extLst>
          </p:cNvPr>
          <p:cNvSpPr/>
          <p:nvPr/>
        </p:nvSpPr>
        <p:spPr>
          <a:xfrm>
            <a:off x="-161227" y="1238858"/>
            <a:ext cx="956239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3200" dirty="0">
                <a:ln w="0"/>
                <a:solidFill>
                  <a:schemeClr val="accent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Основной проект живет здесь:</a:t>
            </a:r>
          </a:p>
        </p:txBody>
      </p:sp>
      <p:pic>
        <p:nvPicPr>
          <p:cNvPr id="13" name="Google Shape;288;p49">
            <a:extLst>
              <a:ext uri="{FF2B5EF4-FFF2-40B4-BE49-F238E27FC236}">
                <a16:creationId xmlns:a16="http://schemas.microsoft.com/office/drawing/2014/main" id="{E7C60347-2A8B-6B78-F469-B1C948E7241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45793" y="1744231"/>
            <a:ext cx="374177" cy="36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A46B67A-08FB-B716-8239-03F746E1A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004" y="411655"/>
            <a:ext cx="509596" cy="509596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294AE4F-2869-98EA-ED38-FA129F83DE21}"/>
              </a:ext>
            </a:extLst>
          </p:cNvPr>
          <p:cNvSpPr/>
          <p:nvPr/>
        </p:nvSpPr>
        <p:spPr>
          <a:xfrm>
            <a:off x="22867" y="2772532"/>
            <a:ext cx="956239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3200" dirty="0">
                <a:ln w="0"/>
                <a:solidFill>
                  <a:schemeClr val="accent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Связь со мной:</a:t>
            </a:r>
          </a:p>
        </p:txBody>
      </p:sp>
      <p:sp>
        <p:nvSpPr>
          <p:cNvPr id="17" name="Google Shape;450;p63">
            <a:extLst>
              <a:ext uri="{FF2B5EF4-FFF2-40B4-BE49-F238E27FC236}">
                <a16:creationId xmlns:a16="http://schemas.microsoft.com/office/drawing/2014/main" id="{75C5E458-8102-F487-D117-87E3AE82D948}"/>
              </a:ext>
            </a:extLst>
          </p:cNvPr>
          <p:cNvSpPr/>
          <p:nvPr/>
        </p:nvSpPr>
        <p:spPr>
          <a:xfrm>
            <a:off x="3446317" y="3765111"/>
            <a:ext cx="2618509" cy="584776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" name="Google Shape;284;p49">
            <a:extLst>
              <a:ext uri="{FF2B5EF4-FFF2-40B4-BE49-F238E27FC236}">
                <a16:creationId xmlns:a16="http://schemas.microsoft.com/office/drawing/2014/main" id="{820EE5EE-0694-5D9D-E0CD-DA1A62281CA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0464" y="3826817"/>
            <a:ext cx="359406" cy="40285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1F96501-6285-C1CE-302F-CEDDA4BC1992}"/>
              </a:ext>
            </a:extLst>
          </p:cNvPr>
          <p:cNvSpPr txBox="1"/>
          <p:nvPr/>
        </p:nvSpPr>
        <p:spPr>
          <a:xfrm>
            <a:off x="3919870" y="3903610"/>
            <a:ext cx="75160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Telegram: @DeLFI901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" name="Google Shape;288;p49">
            <a:extLst>
              <a:ext uri="{FF2B5EF4-FFF2-40B4-BE49-F238E27FC236}">
                <a16:creationId xmlns:a16="http://schemas.microsoft.com/office/drawing/2014/main" id="{5BFE70EA-E4AB-0E40-B09A-ED8D4E94E21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1394" y="3276490"/>
            <a:ext cx="374177" cy="36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67;p49">
            <a:extLst>
              <a:ext uri="{FF2B5EF4-FFF2-40B4-BE49-F238E27FC236}">
                <a16:creationId xmlns:a16="http://schemas.microsoft.com/office/drawing/2014/main" id="{0FC24A72-D929-7171-B3BA-9B7281BEE86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652" y="2237130"/>
            <a:ext cx="424366" cy="4243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010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3A50BF0E-9335-A981-F7B6-BCECC5F33EA5}"/>
              </a:ext>
            </a:extLst>
          </p:cNvPr>
          <p:cNvSpPr/>
          <p:nvPr/>
        </p:nvSpPr>
        <p:spPr>
          <a:xfrm>
            <a:off x="460425" y="278716"/>
            <a:ext cx="6878100" cy="14274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u="sng" dirty="0">
                <a:solidFill>
                  <a:schemeClr val="bg1"/>
                </a:solidFill>
              </a:rPr>
              <a:t>Защита проекта</a:t>
            </a:r>
            <a:endParaRPr sz="2400" u="sng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 dirty="0">
                <a:solidFill>
                  <a:schemeClr val="bg1"/>
                </a:solidFill>
              </a:rPr>
              <a:t>Тема: </a:t>
            </a:r>
            <a:r>
              <a:rPr lang="ru-RU" sz="1800" i="1" kern="0" dirty="0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Проектирование </a:t>
            </a:r>
            <a:r>
              <a:rPr lang="ru-RU" sz="1800" i="1" kern="0" dirty="0" err="1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VxLAN</a:t>
            </a:r>
            <a:r>
              <a:rPr lang="ru-RU" sz="1800" i="1" kern="0" dirty="0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\EVPN сети для повышения отказоустойчивости программного беспроводного </a:t>
            </a:r>
            <a:br>
              <a:rPr lang="ru-RU" sz="1800" i="1" kern="0" dirty="0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i="1" kern="0" dirty="0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контроллера </a:t>
            </a:r>
            <a:r>
              <a:rPr lang="ru-RU" sz="1800" i="1" kern="0" dirty="0" err="1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Ubiqutu</a:t>
            </a:r>
            <a:r>
              <a:rPr lang="ru-RU" sz="1800" i="1" kern="0" dirty="0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i="1" kern="0" dirty="0" err="1">
                <a:solidFill>
                  <a:schemeClr val="bg1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UniFI</a:t>
            </a:r>
            <a:endParaRPr sz="1800" i="1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Евгений Мясников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4" y="2761756"/>
            <a:ext cx="4240071" cy="1071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Ведущий инженер группы развития и предоставления сервиса ТОО «</a:t>
            </a:r>
            <a:r>
              <a:rPr lang="en-US" sz="1600" dirty="0"/>
              <a:t>AsiaBell</a:t>
            </a:r>
            <a:r>
              <a:rPr lang="ru-RU" sz="1600" dirty="0"/>
              <a:t>»</a:t>
            </a:r>
            <a:r>
              <a:rPr lang="en-US" sz="1600" dirty="0"/>
              <a:t> </a:t>
            </a:r>
            <a:endParaRPr lang="ru-RU" sz="1600" dirty="0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(г. Караганда)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913E1A-1121-DC4A-8BE2-7FA93F90C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838" y="1796653"/>
            <a:ext cx="1891144" cy="28113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59B11E-43DD-7C03-AA80-C285A0B9D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6971" y="3882243"/>
            <a:ext cx="1428571" cy="638095"/>
          </a:xfrm>
          <a:prstGeom prst="rect">
            <a:avLst/>
          </a:prstGeom>
        </p:spPr>
      </p:pic>
      <p:pic>
        <p:nvPicPr>
          <p:cNvPr id="7" name="Google Shape;290;p49">
            <a:extLst>
              <a:ext uri="{FF2B5EF4-FFF2-40B4-BE49-F238E27FC236}">
                <a16:creationId xmlns:a16="http://schemas.microsoft.com/office/drawing/2014/main" id="{EDD0022E-2ADD-128C-3BA3-F34A496A8AD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3252" y="313624"/>
            <a:ext cx="465021" cy="4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851EAFC-BA14-014C-B972-F3F19E6227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7422" y="3759079"/>
            <a:ext cx="1016486" cy="10164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1;p55">
            <a:extLst>
              <a:ext uri="{FF2B5EF4-FFF2-40B4-BE49-F238E27FC236}">
                <a16:creationId xmlns:a16="http://schemas.microsoft.com/office/drawing/2014/main" id="{C8E9D1A4-B10A-AB63-4B7D-04D70A8465C2}"/>
              </a:ext>
            </a:extLst>
          </p:cNvPr>
          <p:cNvSpPr/>
          <p:nvPr/>
        </p:nvSpPr>
        <p:spPr>
          <a:xfrm>
            <a:off x="460425" y="278716"/>
            <a:ext cx="6878100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bg1"/>
                </a:solidFill>
              </a:rPr>
              <a:t>План защиты</a:t>
            </a:r>
            <a:endParaRPr u="sng" dirty="0">
              <a:solidFill>
                <a:schemeClr val="bg1"/>
              </a:solidFill>
            </a:endParaRPr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oogle Shape;292;p49">
            <a:extLst>
              <a:ext uri="{FF2B5EF4-FFF2-40B4-BE49-F238E27FC236}">
                <a16:creationId xmlns:a16="http://schemas.microsoft.com/office/drawing/2014/main" id="{9736C69D-6CEE-1C60-04D3-AAF4AB6DB4D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651" y="348974"/>
            <a:ext cx="552178" cy="552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FDFD73-21E7-97CA-4F51-7036AA571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982" y="1615014"/>
            <a:ext cx="2449524" cy="24495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1;p55">
            <a:extLst>
              <a:ext uri="{FF2B5EF4-FFF2-40B4-BE49-F238E27FC236}">
                <a16:creationId xmlns:a16="http://schemas.microsoft.com/office/drawing/2014/main" id="{FE103D32-AE01-CE16-6A18-674DCB51F8A0}"/>
              </a:ext>
            </a:extLst>
          </p:cNvPr>
          <p:cNvSpPr/>
          <p:nvPr/>
        </p:nvSpPr>
        <p:spPr>
          <a:xfrm>
            <a:off x="460425" y="278716"/>
            <a:ext cx="5254575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u="sng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sz="3000" b="1" u="sng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423356735"/>
              </p:ext>
            </p:extLst>
          </p:nvPr>
        </p:nvGraphicFramePr>
        <p:xfrm>
          <a:off x="952500" y="2382125"/>
          <a:ext cx="7239000" cy="2150722"/>
        </p:xfrm>
        <a:graphic>
          <a:graphicData uri="http://schemas.openxmlformats.org/drawingml/2006/table">
            <a:tbl>
              <a:tblPr>
                <a:noFill/>
                <a:tableStyleId>{0C71DE6C-821E-4CC7-88ED-66FFE3A65C92}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Рассмотреть текущую схему работы беспроводной сети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Рассмотреть схему работы сети после внедрения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VxLAN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\EVPN;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Настроить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Overlay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сеть;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Произвести тест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доступности удаленного гипервизора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952500" y="1414419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Обеспечить возможность миграции виртуальной машины беспроводного контроллера между гипервизорами 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VMware </a:t>
            </a:r>
            <a:r>
              <a:rPr lang="en-US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ESXi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находящихся в разных местах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38E6851-94F3-3485-382E-4547231C7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012" y="393126"/>
            <a:ext cx="506012" cy="5121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C4A189F-EC13-4E96-A786-596288E3B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423" y="1631081"/>
            <a:ext cx="1816677" cy="18166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1;p55">
            <a:extLst>
              <a:ext uri="{FF2B5EF4-FFF2-40B4-BE49-F238E27FC236}">
                <a16:creationId xmlns:a16="http://schemas.microsoft.com/office/drawing/2014/main" id="{0B46A3AF-748E-9026-511A-96452115A163}"/>
              </a:ext>
            </a:extLst>
          </p:cNvPr>
          <p:cNvSpPr/>
          <p:nvPr/>
        </p:nvSpPr>
        <p:spPr>
          <a:xfrm>
            <a:off x="460424" y="278716"/>
            <a:ext cx="7582139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u="sng" dirty="0">
                <a:solidFill>
                  <a:schemeClr val="bg1"/>
                </a:solidFill>
              </a:rPr>
              <a:t>Какие технологии использовались?</a:t>
            </a:r>
            <a:endParaRPr sz="3000" u="sng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1206816944"/>
              </p:ext>
            </p:extLst>
          </p:nvPr>
        </p:nvGraphicFramePr>
        <p:xfrm>
          <a:off x="952500" y="1897775"/>
          <a:ext cx="7239000" cy="2480922"/>
        </p:xfrm>
        <a:graphic>
          <a:graphicData uri="http://schemas.openxmlformats.org/drawingml/2006/table">
            <a:tbl>
              <a:tblPr>
                <a:noFill/>
                <a:tableStyleId>{0C71DE6C-821E-4CC7-88ED-66FFE3A65C92}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Cisco Nexus9000v </a:t>
                      </a:r>
                      <a:endParaRPr sz="20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OSPF\BGP (Underlay)</a:t>
                      </a:r>
                      <a:endParaRPr sz="20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VxLAN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\EVPN (Overlay)</a:t>
                      </a:r>
                      <a:endParaRPr sz="20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VMware </a:t>
                      </a:r>
                      <a:r>
                        <a:rPr lang="en-US" sz="20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ESXi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6.5</a:t>
                      </a:r>
                      <a:endParaRPr sz="20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Google Shape;315;p49">
            <a:extLst>
              <a:ext uri="{FF2B5EF4-FFF2-40B4-BE49-F238E27FC236}">
                <a16:creationId xmlns:a16="http://schemas.microsoft.com/office/drawing/2014/main" id="{0766BEA7-9920-756C-6181-ED8EB39611F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216" y="382337"/>
            <a:ext cx="508464" cy="508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FCBB44-D5F1-B8A8-05A4-8B9439B3A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445" y="1163490"/>
            <a:ext cx="2359650" cy="32672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1;p55">
            <a:extLst>
              <a:ext uri="{FF2B5EF4-FFF2-40B4-BE49-F238E27FC236}">
                <a16:creationId xmlns:a16="http://schemas.microsoft.com/office/drawing/2014/main" id="{AE70FBC5-EED9-A5C0-E715-2770CCA4DAB8}"/>
              </a:ext>
            </a:extLst>
          </p:cNvPr>
          <p:cNvSpPr/>
          <p:nvPr/>
        </p:nvSpPr>
        <p:spPr>
          <a:xfrm>
            <a:off x="460425" y="278716"/>
            <a:ext cx="3402635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Google Shape;204;p41">
            <a:extLst>
              <a:ext uri="{FF2B5EF4-FFF2-40B4-BE49-F238E27FC236}">
                <a16:creationId xmlns:a16="http://schemas.microsoft.com/office/drawing/2014/main" id="{34489479-DDDD-6BF0-2E4B-0D5F9F3EA7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u="sng" dirty="0">
                <a:solidFill>
                  <a:schemeClr val="bg1"/>
                </a:solidFill>
              </a:rPr>
              <a:t>Что есть сейчас</a:t>
            </a:r>
            <a:r>
              <a:rPr lang="en-US" sz="3000" u="sng" dirty="0">
                <a:solidFill>
                  <a:schemeClr val="bg1"/>
                </a:solidFill>
              </a:rPr>
              <a:t>?</a:t>
            </a:r>
            <a:endParaRPr sz="3000" u="sng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EC9E43-CE92-8CA1-BF0D-B08903029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619" y="-1"/>
            <a:ext cx="4544490" cy="5143500"/>
          </a:xfrm>
          <a:prstGeom prst="rect">
            <a:avLst/>
          </a:prstGeom>
        </p:spPr>
      </p:pic>
      <p:pic>
        <p:nvPicPr>
          <p:cNvPr id="7" name="Google Shape;403;p58">
            <a:extLst>
              <a:ext uri="{FF2B5EF4-FFF2-40B4-BE49-F238E27FC236}">
                <a16:creationId xmlns:a16="http://schemas.microsoft.com/office/drawing/2014/main" id="{51DC6EA8-BEB2-5503-3176-4A6843EB78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91" y="1495834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68;p53">
            <a:extLst>
              <a:ext uri="{FF2B5EF4-FFF2-40B4-BE49-F238E27FC236}">
                <a16:creationId xmlns:a16="http://schemas.microsoft.com/office/drawing/2014/main" id="{DCAD27BF-FDAE-BDB8-4140-D2D8A825DA92}"/>
              </a:ext>
            </a:extLst>
          </p:cNvPr>
          <p:cNvSpPr txBox="1"/>
          <p:nvPr/>
        </p:nvSpPr>
        <p:spPr>
          <a:xfrm>
            <a:off x="850710" y="1398915"/>
            <a:ext cx="3402635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Виртуальные машины межсетевых экранов </a:t>
            </a:r>
            <a:r>
              <a:rPr lang="en-US" dirty="0" err="1"/>
              <a:t>VyOS</a:t>
            </a:r>
            <a:r>
              <a:rPr lang="en-US" dirty="0"/>
              <a:t> </a:t>
            </a:r>
            <a:r>
              <a:rPr lang="ru-RU" dirty="0"/>
              <a:t>сконфигурированные на работу с протоколом </a:t>
            </a:r>
            <a:r>
              <a:rPr lang="en-US" dirty="0"/>
              <a:t>VRRP;</a:t>
            </a:r>
            <a:endParaRPr dirty="0"/>
          </a:p>
        </p:txBody>
      </p:sp>
      <p:pic>
        <p:nvPicPr>
          <p:cNvPr id="10" name="Google Shape;403;p58">
            <a:extLst>
              <a:ext uri="{FF2B5EF4-FFF2-40B4-BE49-F238E27FC236}">
                <a16:creationId xmlns:a16="http://schemas.microsoft.com/office/drawing/2014/main" id="{C83A482F-64AF-D483-FBB3-D8D63309EF3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50" y="2410750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368;p53">
            <a:extLst>
              <a:ext uri="{FF2B5EF4-FFF2-40B4-BE49-F238E27FC236}">
                <a16:creationId xmlns:a16="http://schemas.microsoft.com/office/drawing/2014/main" id="{F92BBA21-3EDB-7FC3-9E24-753AD9B58293}"/>
              </a:ext>
            </a:extLst>
          </p:cNvPr>
          <p:cNvSpPr txBox="1"/>
          <p:nvPr/>
        </p:nvSpPr>
        <p:spPr>
          <a:xfrm>
            <a:off x="904454" y="2326831"/>
            <a:ext cx="3402635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Виртуальная машина с </a:t>
            </a:r>
            <a:r>
              <a:rPr lang="en-US" dirty="0"/>
              <a:t>Windows Server 2019 </a:t>
            </a:r>
            <a:r>
              <a:rPr lang="ru-RU" dirty="0"/>
              <a:t>на которой развернут беспроводной контроллер</a:t>
            </a:r>
            <a:r>
              <a:rPr lang="en-US" dirty="0"/>
              <a:t> </a:t>
            </a:r>
            <a:r>
              <a:rPr lang="en-US" dirty="0" err="1"/>
              <a:t>Ubiquti</a:t>
            </a:r>
            <a:r>
              <a:rPr lang="ru-RU" dirty="0"/>
              <a:t> </a:t>
            </a:r>
            <a:r>
              <a:rPr lang="en-US" dirty="0"/>
              <a:t>UniFi;</a:t>
            </a:r>
            <a:endParaRPr dirty="0"/>
          </a:p>
        </p:txBody>
      </p:sp>
      <p:pic>
        <p:nvPicPr>
          <p:cNvPr id="12" name="Google Shape;403;p58">
            <a:extLst>
              <a:ext uri="{FF2B5EF4-FFF2-40B4-BE49-F238E27FC236}">
                <a16:creationId xmlns:a16="http://schemas.microsoft.com/office/drawing/2014/main" id="{BD986E7C-C386-07ED-E38C-937AF598665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80" y="3502507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8;p53">
            <a:extLst>
              <a:ext uri="{FF2B5EF4-FFF2-40B4-BE49-F238E27FC236}">
                <a16:creationId xmlns:a16="http://schemas.microsoft.com/office/drawing/2014/main" id="{8CBC4E2D-8B37-042F-30C7-A0B8427D4EBD}"/>
              </a:ext>
            </a:extLst>
          </p:cNvPr>
          <p:cNvSpPr txBox="1"/>
          <p:nvPr/>
        </p:nvSpPr>
        <p:spPr>
          <a:xfrm>
            <a:off x="904453" y="3395022"/>
            <a:ext cx="3402635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Большой широковещательный домен </a:t>
            </a:r>
            <a:r>
              <a:rPr lang="en-US" dirty="0"/>
              <a:t>L2</a:t>
            </a:r>
            <a:r>
              <a:rPr lang="ru-RU" dirty="0"/>
              <a:t> в котором работают точки доступа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45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1;p55">
            <a:extLst>
              <a:ext uri="{FF2B5EF4-FFF2-40B4-BE49-F238E27FC236}">
                <a16:creationId xmlns:a16="http://schemas.microsoft.com/office/drawing/2014/main" id="{D60D29F6-1BB0-1D97-A03B-D845B0492D80}"/>
              </a:ext>
            </a:extLst>
          </p:cNvPr>
          <p:cNvSpPr/>
          <p:nvPr/>
        </p:nvSpPr>
        <p:spPr>
          <a:xfrm>
            <a:off x="311700" y="278716"/>
            <a:ext cx="3995389" cy="71570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311700" y="303015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u="sng" dirty="0">
                <a:solidFill>
                  <a:schemeClr val="bg1"/>
                </a:solidFill>
              </a:rPr>
              <a:t>Что </a:t>
            </a:r>
            <a:r>
              <a:rPr lang="ru-RU" sz="3000" u="sng" dirty="0">
                <a:solidFill>
                  <a:schemeClr val="bg1"/>
                </a:solidFill>
              </a:rPr>
              <a:t>хотим получить</a:t>
            </a:r>
            <a:r>
              <a:rPr lang="en-US" sz="3000" u="sng" dirty="0">
                <a:solidFill>
                  <a:schemeClr val="bg1"/>
                </a:solidFill>
              </a:rPr>
              <a:t>?</a:t>
            </a:r>
            <a:endParaRPr sz="3000" u="sng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68E454B-6110-623C-B8A8-1F7AA4A84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345" y="117765"/>
            <a:ext cx="4890655" cy="4911388"/>
          </a:xfrm>
          <a:prstGeom prst="rect">
            <a:avLst/>
          </a:prstGeom>
        </p:spPr>
      </p:pic>
      <p:pic>
        <p:nvPicPr>
          <p:cNvPr id="6" name="Google Shape;403;p58">
            <a:extLst>
              <a:ext uri="{FF2B5EF4-FFF2-40B4-BE49-F238E27FC236}">
                <a16:creationId xmlns:a16="http://schemas.microsoft.com/office/drawing/2014/main" id="{C606D199-39D3-070F-D0B0-197BFE9B246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91" y="1495834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68;p53">
            <a:extLst>
              <a:ext uri="{FF2B5EF4-FFF2-40B4-BE49-F238E27FC236}">
                <a16:creationId xmlns:a16="http://schemas.microsoft.com/office/drawing/2014/main" id="{FD04D000-5BC7-6796-7C66-33E03C2D2FA9}"/>
              </a:ext>
            </a:extLst>
          </p:cNvPr>
          <p:cNvSpPr txBox="1"/>
          <p:nvPr/>
        </p:nvSpPr>
        <p:spPr>
          <a:xfrm>
            <a:off x="850710" y="1398915"/>
            <a:ext cx="3402635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Обеспечить прозрачную миграцию виртуальной машины беспроводного контроллера на другой гипервизор;</a:t>
            </a:r>
            <a:endParaRPr dirty="0"/>
          </a:p>
        </p:txBody>
      </p:sp>
      <p:pic>
        <p:nvPicPr>
          <p:cNvPr id="9" name="Google Shape;403;p58">
            <a:extLst>
              <a:ext uri="{FF2B5EF4-FFF2-40B4-BE49-F238E27FC236}">
                <a16:creationId xmlns:a16="http://schemas.microsoft.com/office/drawing/2014/main" id="{566954B6-2E4F-60B2-D492-CAAEFB2A334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91" y="2410750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368;p53">
            <a:extLst>
              <a:ext uri="{FF2B5EF4-FFF2-40B4-BE49-F238E27FC236}">
                <a16:creationId xmlns:a16="http://schemas.microsoft.com/office/drawing/2014/main" id="{5C8A6727-332B-2A91-4171-BD30B3F3F704}"/>
              </a:ext>
            </a:extLst>
          </p:cNvPr>
          <p:cNvSpPr txBox="1"/>
          <p:nvPr/>
        </p:nvSpPr>
        <p:spPr>
          <a:xfrm>
            <a:off x="904454" y="2326831"/>
            <a:ext cx="3402635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Обеспечить возможность отказаться от использования семейства протоколов </a:t>
            </a:r>
            <a:r>
              <a:rPr lang="en-US" dirty="0"/>
              <a:t>STP\RSTP </a:t>
            </a:r>
            <a:r>
              <a:rPr lang="ru-RU" dirty="0"/>
              <a:t>и </a:t>
            </a:r>
            <a:r>
              <a:rPr lang="ru-RU" dirty="0" err="1"/>
              <a:t>т.д</a:t>
            </a:r>
            <a:r>
              <a:rPr lang="ru-RU" dirty="0"/>
              <a:t>;</a:t>
            </a:r>
            <a:endParaRPr dirty="0"/>
          </a:p>
        </p:txBody>
      </p:sp>
      <p:pic>
        <p:nvPicPr>
          <p:cNvPr id="13" name="Google Shape;403;p58">
            <a:extLst>
              <a:ext uri="{FF2B5EF4-FFF2-40B4-BE49-F238E27FC236}">
                <a16:creationId xmlns:a16="http://schemas.microsoft.com/office/drawing/2014/main" id="{9FE19026-260A-88A4-A799-4A523802993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635" y="3325666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368;p53">
            <a:extLst>
              <a:ext uri="{FF2B5EF4-FFF2-40B4-BE49-F238E27FC236}">
                <a16:creationId xmlns:a16="http://schemas.microsoft.com/office/drawing/2014/main" id="{6DD11260-2A02-3462-45F0-429D1A037501}"/>
              </a:ext>
            </a:extLst>
          </p:cNvPr>
          <p:cNvSpPr txBox="1"/>
          <p:nvPr/>
        </p:nvSpPr>
        <p:spPr>
          <a:xfrm>
            <a:off x="1011942" y="3214034"/>
            <a:ext cx="3402635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Отказаться от «</a:t>
            </a:r>
            <a:r>
              <a:rPr lang="ru-RU" dirty="0" err="1"/>
              <a:t>пробрасования</a:t>
            </a:r>
            <a:r>
              <a:rPr lang="ru-RU" dirty="0"/>
              <a:t>»</a:t>
            </a:r>
            <a:r>
              <a:rPr lang="en-US" dirty="0"/>
              <a:t> VLAN </a:t>
            </a:r>
            <a:r>
              <a:rPr lang="ru-RU" dirty="0"/>
              <a:t>точек доступа через большое</a:t>
            </a:r>
            <a:r>
              <a:rPr lang="en-US" dirty="0"/>
              <a:t> </a:t>
            </a:r>
            <a:r>
              <a:rPr lang="ru-RU" dirty="0"/>
              <a:t>количество  территориально разнесенных коммутаторов\маршрутизаторов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77427A-EB43-D27A-4CE5-74AF89D43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28" y="0"/>
            <a:ext cx="79845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48456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574</Words>
  <Application>Microsoft Office PowerPoint</Application>
  <PresentationFormat>Экран (16:9)</PresentationFormat>
  <Paragraphs>98</Paragraphs>
  <Slides>24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24</vt:i4>
      </vt:variant>
    </vt:vector>
  </HeadingPairs>
  <TitlesOfParts>
    <vt:vector size="32" baseType="lpstr">
      <vt:lpstr>Arial</vt:lpstr>
      <vt:lpstr>Courier New</vt:lpstr>
      <vt:lpstr>Roboto</vt:lpstr>
      <vt:lpstr>Roboto Medium</vt:lpstr>
      <vt:lpstr>Trebuchet MS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Проектирование VxLAN\EVPN сети для повышения отказоустойчивости программного беспроводного  контроллера Ubiqutu UniFI   </vt:lpstr>
      <vt:lpstr>План защиты</vt:lpstr>
      <vt:lpstr>Презентация PowerPoint</vt:lpstr>
      <vt:lpstr>Какие технологии использовались? </vt:lpstr>
      <vt:lpstr>Что есть сейчас?</vt:lpstr>
      <vt:lpstr>Что хотим получить?</vt:lpstr>
      <vt:lpstr>Презентация PowerPoint</vt:lpstr>
      <vt:lpstr>Какие преимущества получим?</vt:lpstr>
      <vt:lpstr>Network Based vs Host Based?</vt:lpstr>
      <vt:lpstr>Какой Service Interfaces?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Выводы </vt:lpstr>
      <vt:lpstr>Ссылки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Евгений</dc:creator>
  <cp:lastModifiedBy>Евгений</cp:lastModifiedBy>
  <cp:revision>74</cp:revision>
  <dcterms:modified xsi:type="dcterms:W3CDTF">2025-05-17T09:44:32Z</dcterms:modified>
</cp:coreProperties>
</file>